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83" r:id="rId2"/>
    <p:sldId id="256" r:id="rId3"/>
    <p:sldId id="282" r:id="rId4"/>
    <p:sldId id="276" r:id="rId5"/>
    <p:sldId id="277" r:id="rId6"/>
    <p:sldId id="280" r:id="rId7"/>
    <p:sldId id="260" r:id="rId8"/>
    <p:sldId id="257" r:id="rId9"/>
    <p:sldId id="258" r:id="rId10"/>
    <p:sldId id="264" r:id="rId11"/>
    <p:sldId id="281" r:id="rId12"/>
    <p:sldId id="265" r:id="rId13"/>
    <p:sldId id="266" r:id="rId14"/>
    <p:sldId id="267" r:id="rId15"/>
    <p:sldId id="278" r:id="rId16"/>
    <p:sldId id="268" r:id="rId17"/>
    <p:sldId id="269" r:id="rId18"/>
    <p:sldId id="279" r:id="rId19"/>
    <p:sldId id="259" r:id="rId20"/>
    <p:sldId id="285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EFFF"/>
    <a:srgbClr val="E8FFD1"/>
    <a:srgbClr val="CCFFFF"/>
    <a:srgbClr val="6F6C00"/>
    <a:srgbClr val="808000"/>
    <a:srgbClr val="996600"/>
    <a:srgbClr val="FF6699"/>
    <a:srgbClr val="0000CC"/>
    <a:srgbClr val="FF00FF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78376A-B29E-48AB-AD8E-3A3EBE9ECC5C}" type="datetimeFigureOut">
              <a:rPr lang="en-US" smtClean="0"/>
              <a:t>8/6/2016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5044A7-1F3D-497C-BAD0-008CB9011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389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dirty="0" smtClean="0"/>
              <a:t>স্বাগতম দ্বারা সকল শিক্ষার্থীর</a:t>
            </a:r>
            <a:r>
              <a:rPr lang="bn-IN" baseline="0" dirty="0" smtClean="0"/>
              <a:t> দৃষ্টি আকর্ষন করা যেতে পারে।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5044A7-1F3D-497C-BAD0-008CB901103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0363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sz="1200" dirty="0" smtClean="0">
                <a:latin typeface="NikoshBAN" pitchFamily="2" charset="0"/>
                <a:cs typeface="NikoshBAN" pitchFamily="2" charset="0"/>
              </a:rPr>
              <a:t>দন্ডটিকে</a:t>
            </a:r>
            <a:r>
              <a:rPr lang="bn-IN" sz="1200" baseline="0" dirty="0" smtClean="0">
                <a:latin typeface="NikoshBAN" pitchFamily="2" charset="0"/>
                <a:cs typeface="NikoshBAN" pitchFamily="2" charset="0"/>
              </a:rPr>
              <a:t> কীসের সাথে সংযোগ দেয়া হয়েছে? দন্ডটি কীসে রুপান্তরিত হয়েছে? কলিং বেলে কোনশক্তি কাজ করে? এখানে শক্তির কী রুপান্তর ঘটে?</a:t>
            </a:r>
            <a:r>
              <a:rPr lang="bn-BD" sz="12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5044A7-1F3D-497C-BAD0-008CB901103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0679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sz="1200" baseline="0" dirty="0" smtClean="0">
                <a:latin typeface="NikoshBAN" pitchFamily="2" charset="0"/>
                <a:cs typeface="NikoshBAN" pitchFamily="2" charset="0"/>
              </a:rPr>
              <a:t>মাইক থেকে কোন শক্তি পাওয়া যায়? শব্দ শক্তি কোন  শক্তিতে রুপান্তর হয়? তড়িৎ শক্তি কোন  শক্তিতে রুপান্তর হয়?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5044A7-1F3D-497C-BAD0-008CB901103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1206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sz="1200" baseline="0" dirty="0" smtClean="0">
                <a:latin typeface="NikoshBAN" pitchFamily="2" charset="0"/>
                <a:cs typeface="NikoshBAN" pitchFamily="2" charset="0"/>
              </a:rPr>
              <a:t>রাসায়নিক শক্তি কোন শক্তিতে রুপান্তর ঘটে?  আলোক শক্তি কোন শক্তিতে রুপান্তর ঘটে? </a:t>
            </a:r>
            <a:r>
              <a:rPr lang="bn-BD" sz="12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5044A7-1F3D-497C-BAD0-008CB901103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7490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sz="1200" baseline="0" dirty="0" smtClean="0">
                <a:latin typeface="NikoshBAN" pitchFamily="2" charset="0"/>
                <a:cs typeface="NikoshBAN" pitchFamily="2" charset="0"/>
              </a:rPr>
              <a:t>এটি কীসের চিত্র? এখানে নিউক্লীয় শক্তি কোন শক্তিতে রুপান্তরিত হয়?  তড়িত শক্তি কোন শক্তিতে রুপান্তরিত হয়?সাবমেরিন কোন শক্তি দ্বারা চালিত হয়? এখানে শক্তির কী রুপান্তর ঘটে?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5044A7-1F3D-497C-BAD0-008CB901103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5195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dirty="0" smtClean="0"/>
              <a:t>দলীয় কাজের মাধ্যমে</a:t>
            </a:r>
            <a:r>
              <a:rPr lang="bn-IN" baseline="0" dirty="0" smtClean="0"/>
              <a:t> শিক্ষার্থীদের মধ্যে আজকের পাঠের ধারনা দৃঢ় জরার সহায়তা করা যেতে পারে।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5044A7-1F3D-497C-BAD0-008CB901103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690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dirty="0" smtClean="0">
                <a:latin typeface="NikoshBAN" pitchFamily="2" charset="0"/>
                <a:cs typeface="NikoshBAN" pitchFamily="2" charset="0"/>
              </a:rPr>
              <a:t>পাঠের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 বিষয়বস্তুর সুস্পষ্ট ধারনার জন্য </a:t>
            </a:r>
            <a:r>
              <a:rPr lang="bn-IN" dirty="0" smtClean="0">
                <a:latin typeface="NikoshBAN" pitchFamily="2" charset="0"/>
                <a:cs typeface="NikoshBAN" pitchFamily="2" charset="0"/>
              </a:rPr>
              <a:t>মূল্যায়নের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 মাধ্যমে বিভিন্ন শক্তির রুপান্তরের সম্পর্কে জানতে চাওয়া  যেতে পারে।</a:t>
            </a:r>
            <a:endParaRPr lang="en-US" dirty="0" smtClean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5044A7-1F3D-497C-BAD0-008CB901103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982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dirty="0" smtClean="0">
                <a:latin typeface="NikoshBAN" pitchFamily="2" charset="0"/>
                <a:cs typeface="NikoshBAN" pitchFamily="2" charset="0"/>
              </a:rPr>
              <a:t>পাঠের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 বিষয়বস্তুর সুস্পষ্ট ধারনার জন্য </a:t>
            </a:r>
            <a:r>
              <a:rPr lang="bn-IN" dirty="0" smtClean="0">
                <a:latin typeface="NikoshBAN" pitchFamily="2" charset="0"/>
                <a:cs typeface="NikoshBAN" pitchFamily="2" charset="0"/>
              </a:rPr>
              <a:t>মূল্যায়নের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 মাধ্যমে বিভিন্ন শক্তির রুপান্তরের সম্পর্কে জানতে চাওয়া  যেতে পারে।</a:t>
            </a:r>
            <a:endParaRPr lang="en-US" dirty="0" smtClean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5044A7-1F3D-497C-BAD0-008CB901103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5973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dirty="0" smtClean="0"/>
              <a:t>শিক্ষক</a:t>
            </a:r>
            <a:r>
              <a:rPr lang="bn-IN" baseline="0" dirty="0" smtClean="0"/>
              <a:t> </a:t>
            </a:r>
            <a:r>
              <a:rPr lang="bn-IN" dirty="0" smtClean="0"/>
              <a:t>বাড়ির কাজের খাতাগুলো</a:t>
            </a:r>
            <a:r>
              <a:rPr lang="bn-IN" baseline="0" dirty="0" smtClean="0"/>
              <a:t> দেখে শিক্ষার্থীদের সচেতন করে তুলতে পারেন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। চিত্রটি ফটকপি করে শিক্ষার্থীদের দেয়া যেতে পারে।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5044A7-1F3D-497C-BAD0-008CB901103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7394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dirty="0" smtClean="0"/>
              <a:t>ধন্যবাদের</a:t>
            </a:r>
            <a:r>
              <a:rPr lang="bn-IN" baseline="0" dirty="0" smtClean="0"/>
              <a:t> মাধ্যমে আজকের পাঠ সমাপ্তি ঘোষনা করা যেতে পারে।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5044A7-1F3D-497C-BAD0-008CB901103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5501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dirty="0" smtClean="0">
                <a:latin typeface="NikoshBAN" panose="02000000000000000000" pitchFamily="2" charset="0"/>
                <a:cs typeface="NikoshBAN" panose="02000000000000000000" pitchFamily="2" charset="0"/>
              </a:rPr>
              <a:t>স্লাইডটি হাইড করে রাখা</a:t>
            </a:r>
            <a:r>
              <a:rPr lang="bn-IN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হয়েছে।</a:t>
            </a: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5044A7-1F3D-497C-BAD0-008CB901103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8221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এটি  কীসের  চিত্র? এটি দ্বারা কী করা হচ্ছে? লম্বা দন্ডটির নাম কী? 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5044A7-1F3D-497C-BAD0-008CB901103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359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dirty="0" smtClean="0">
                <a:latin typeface="NikoshBAN" pitchFamily="2" charset="0"/>
                <a:cs typeface="NikoshBAN" pitchFamily="2" charset="0"/>
              </a:rPr>
              <a:t>লোকটি কী ছুড়ছে?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 বলে কী প্রয়োগ করা হচ্ছে? বলটির কী পরিবর্তন হচ্ছে? লোকটির দেহে কী শক্তি সঞ্চিত ছিল? ঐ শক্তি কোন শক্তিতে রূপান্তরিত হল? যন্ত্রটি কী করছে? যন্ত্রটিতে কোন শক্তি প্রয়োগ করে কোন শক্তি পাওয়া গেলো?</a:t>
            </a:r>
            <a:endParaRPr lang="en-US" dirty="0" smtClean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5044A7-1F3D-497C-BAD0-008CB901103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8397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dirty="0" smtClean="0"/>
              <a:t>স্লাইডটি হাইড করে রাখা</a:t>
            </a:r>
            <a:r>
              <a:rPr lang="bn-IN" baseline="0" dirty="0" smtClean="0"/>
              <a:t> যেতে পারে অথবা দেখানো যেতে পারে।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5044A7-1F3D-497C-BAD0-008CB901103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3652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baseline="0" dirty="0" smtClean="0"/>
              <a:t>উচুতে রাখা পানিতে 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কী শক্তি সঞ্চিত আছে? উচু থেকে পানি নিচে গড়িয়ে পড়ায় কোন শক্তিতে রুপান্তরিত হয়? এর ফলে কী ঘটে? টারবাইনের সাথে কোন যন্ত্রটি যুক্ত থাকে? ঐ যন্ত্র থেকে কোন শক্তি পাওয়া যায়? তড়িৎ শক্তি থেকে কী কী শক্তি পাওয়া যায়?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5044A7-1F3D-497C-BAD0-008CB901103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2069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dirty="0" smtClean="0"/>
              <a:t>ইঞ্জিনে</a:t>
            </a:r>
            <a:r>
              <a:rPr lang="bn-IN" baseline="0" dirty="0" smtClean="0"/>
              <a:t> কী কী কী ব্যবহার করা হয়? কয়লা থেকে কী শক্তি পাওয়া যায়? ঐ শক্তি কোন কোন শক্তিতে রুপান্তর ঘটে?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5044A7-1F3D-497C-BAD0-008CB901103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2155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dirty="0" smtClean="0"/>
              <a:t>কোষে</a:t>
            </a:r>
            <a:r>
              <a:rPr lang="bn-IN" baseline="0" dirty="0" smtClean="0"/>
              <a:t> কোন শক্তি জমা আছে?  মোটরটি কী অবস্থায় আছে? মোটরে কোন শক্তির সংযোগ দেওয়া হল? মোটরটির কী পরিবর্তন হল? এখানে শক্তির কী রুপান্তর ঘটল?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5044A7-1F3D-497C-BAD0-008CB901103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7448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baseline="0" dirty="0" smtClean="0"/>
              <a:t>১ম চিত্রে তাপ শক্তি কোন শক্তিতে রুপান্তর হল? ২য় চিত্রে তাপ শক্তি কোন শক্তিতে রুপান্তর হল? 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5044A7-1F3D-497C-BAD0-008CB901103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060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ounded Rectangle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8/6/2016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8/6/2016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8/6/2016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8/6/2016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unded Rectangle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8/6/2016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8/6/2016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8/6/2016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8/6/2016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8/6/2016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8/6/2016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und Single Corner Rectangle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8/6/2016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ounded Rectangle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8/6/2016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gif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g"/><Relationship Id="rId5" Type="http://schemas.openxmlformats.org/officeDocument/2006/relationships/image" Target="../media/image29.jpe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1600" y="920621"/>
            <a:ext cx="6400800" cy="5016758"/>
          </a:xfrm>
          <a:prstGeom prst="rect">
            <a:avLst/>
          </a:prstGeom>
          <a:solidFill>
            <a:srgbClr val="F4EAF6"/>
          </a:solidFill>
          <a:ln w="76200">
            <a:solidFill>
              <a:srgbClr val="00EA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bn-IN" sz="3200" u="sng" dirty="0" smtClean="0">
                <a:latin typeface="NikoshBAN" pitchFamily="2" charset="0"/>
                <a:cs typeface="NikoshBAN" pitchFamily="2" charset="0"/>
              </a:rPr>
              <a:t>এই</a:t>
            </a:r>
            <a:r>
              <a:rPr lang="en-US" sz="3200" u="sng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u="sng" dirty="0" err="1" smtClean="0">
                <a:latin typeface="NikoshBAN" pitchFamily="2" charset="0"/>
                <a:cs typeface="NikoshBAN" pitchFamily="2" charset="0"/>
              </a:rPr>
              <a:t>স্লাইডটি</a:t>
            </a:r>
            <a:r>
              <a:rPr lang="en-US" sz="3200" u="sng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u="sng" dirty="0" err="1" smtClean="0">
                <a:latin typeface="NikoshBAN" pitchFamily="2" charset="0"/>
                <a:cs typeface="NikoshBAN" pitchFamily="2" charset="0"/>
              </a:rPr>
              <a:t>সন্মানিত</a:t>
            </a:r>
            <a:r>
              <a:rPr lang="en-US" sz="3200" u="sng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u="sng" dirty="0" err="1" smtClean="0">
                <a:latin typeface="NikoshBAN" pitchFamily="2" charset="0"/>
                <a:cs typeface="NikoshBAN" pitchFamily="2" charset="0"/>
              </a:rPr>
              <a:t>শিক্ষকবৃন্দের</a:t>
            </a:r>
            <a:r>
              <a:rPr lang="en-US" sz="3200" u="sng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u="sng" dirty="0" err="1" smtClean="0">
                <a:latin typeface="NikoshBAN" pitchFamily="2" charset="0"/>
                <a:cs typeface="NikoshBAN" pitchFamily="2" charset="0"/>
              </a:rPr>
              <a:t>জন্য</a:t>
            </a:r>
            <a:endParaRPr lang="en-US" sz="3200" u="sng" dirty="0" smtClean="0">
              <a:latin typeface="NikoshBAN" pitchFamily="2" charset="0"/>
              <a:cs typeface="NikoshBAN" pitchFamily="2" charset="0"/>
            </a:endParaRPr>
          </a:p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স্লাইডটি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হাইড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ক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রে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রাখা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হয়েছে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। 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F-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চেপে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শুরু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endParaRPr lang="bn-IN" sz="3200" dirty="0" smtClean="0">
              <a:latin typeface="NikoshBAN" pitchFamily="2" charset="0"/>
              <a:cs typeface="NikoshBAN" pitchFamily="2" charset="0"/>
            </a:endParaRPr>
          </a:p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ক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রলে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হাইড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স্লাইডগুলো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দেখা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 যা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বে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না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।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এই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পাঠটি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শ্রেণিকক্ষে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উপস্থাপনের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সময়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প্রয়োজনীয়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পরামর্শ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endParaRPr lang="bn-IN" sz="3200" dirty="0" smtClean="0">
              <a:latin typeface="NikoshBAN" pitchFamily="2" charset="0"/>
              <a:cs typeface="NikoshBAN" pitchFamily="2" charset="0"/>
            </a:endParaRPr>
          </a:p>
          <a:p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প্রতিটি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স্লাইডের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নিচে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নোট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আকারে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সংযোজন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হয়</a:t>
            </a:r>
            <a:r>
              <a:rPr lang="bn-IN" sz="3200" dirty="0">
                <a:latin typeface="NikoshBAN" pitchFamily="2" charset="0"/>
                <a:cs typeface="NikoshBAN" pitchFamily="2" charset="0"/>
              </a:rPr>
              <a:t>ে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ছে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।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শ্রেণিতে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কনটেন্টটি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দ্বারা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পাঠ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উ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পস্থাপনের</a:t>
            </a:r>
            <a:endParaRPr lang="bn-IN" sz="3200" dirty="0" smtClean="0">
              <a:latin typeface="NikoshBAN" pitchFamily="2" charset="0"/>
              <a:cs typeface="NikoshBAN" pitchFamily="2" charset="0"/>
            </a:endParaRPr>
          </a:p>
          <a:p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পূর্বে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পাঠ্য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বইয়ের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নির্ধারিত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পাঠের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সাথে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মিলিয়ে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endParaRPr lang="bn-IN" sz="3200" dirty="0" smtClean="0">
              <a:latin typeface="NikoshBAN" pitchFamily="2" charset="0"/>
              <a:cs typeface="NikoshBAN" pitchFamily="2" charset="0"/>
            </a:endParaRPr>
          </a:p>
          <a:p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নিতে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এবং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কাজের</a:t>
            </a:r>
            <a:r>
              <a:rPr lang="bn-IN" sz="3200" dirty="0">
                <a:latin typeface="NikoshBAN" pitchFamily="2" charset="0"/>
                <a:cs typeface="NikoshBAN" pitchFamily="2" charset="0"/>
              </a:rPr>
              <a:t>/সমস্যার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সমাধান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শ্রেণিতে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উপস্থাপনের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আগে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তৈরি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করে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নিতে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সবিনয়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 </a:t>
            </a:r>
          </a:p>
          <a:p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অনুরোধ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হলো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। 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12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1" y="609600"/>
            <a:ext cx="3661008" cy="379996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559527" y="4673025"/>
            <a:ext cx="4241074" cy="58477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তাপ শক্তি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9527" y="5638800"/>
            <a:ext cx="4241074" cy="58477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তড়িৎ শক্তি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53002" y="5638800"/>
            <a:ext cx="3661008" cy="58477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আলোক শক্তি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53001" y="4672710"/>
            <a:ext cx="3661008" cy="58477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তাপ শক্তি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27" y="609600"/>
            <a:ext cx="4241074" cy="379996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9" name="Down Arrow 8"/>
          <p:cNvSpPr/>
          <p:nvPr/>
        </p:nvSpPr>
        <p:spPr>
          <a:xfrm>
            <a:off x="2650237" y="5257797"/>
            <a:ext cx="484632" cy="3697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6541190" y="5257797"/>
            <a:ext cx="484632" cy="3697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143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3400" y="5257800"/>
            <a:ext cx="8163231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তড়িৎ চুম্বকে তড়িৎ শক্তি চুম্বক শক্তিতে রুপান্তরিত হয়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33400" y="1219200"/>
            <a:ext cx="4267200" cy="3429000"/>
            <a:chOff x="762000" y="609600"/>
            <a:chExt cx="7600950" cy="44196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" y="609600"/>
              <a:ext cx="7600950" cy="4419600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4" name="TextBox 3"/>
            <p:cNvSpPr txBox="1"/>
            <p:nvPr/>
          </p:nvSpPr>
          <p:spPr>
            <a:xfrm>
              <a:off x="3276600" y="3543121"/>
              <a:ext cx="2895601" cy="1229738"/>
            </a:xfrm>
            <a:prstGeom prst="rect">
              <a:avLst/>
            </a:prstGeom>
            <a:solidFill>
              <a:srgbClr val="8AC64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bn-BD" sz="2800" dirty="0" smtClean="0">
                  <a:latin typeface="NikoshBAN" pitchFamily="2" charset="0"/>
                  <a:cs typeface="NikoshBAN" pitchFamily="2" charset="0"/>
                </a:rPr>
                <a:t>১২ ভোল্ট</a:t>
              </a:r>
            </a:p>
            <a:p>
              <a:pPr algn="ctr"/>
              <a:r>
                <a:rPr lang="bn-BD" sz="2800" dirty="0" smtClean="0">
                  <a:latin typeface="NikoshBAN" pitchFamily="2" charset="0"/>
                  <a:cs typeface="NikoshBAN" pitchFamily="2" charset="0"/>
                </a:rPr>
                <a:t>বিদ্যুৎ কোষ</a:t>
              </a:r>
              <a:endParaRPr lang="en-US" sz="2800" dirty="0">
                <a:latin typeface="NikoshBAN" pitchFamily="2" charset="0"/>
                <a:cs typeface="NikoshBAN" pitchFamily="2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219199"/>
            <a:ext cx="3743632" cy="275306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4953001" y="4001869"/>
            <a:ext cx="3743632" cy="646331"/>
          </a:xfrm>
          <a:prstGeom prst="rect">
            <a:avLst/>
          </a:prstGeom>
          <a:solidFill>
            <a:srgbClr val="CCFF99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কলিংবেল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6120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932" y="3040835"/>
            <a:ext cx="3708234" cy="2516328"/>
          </a:xfrm>
          <a:prstGeom prst="rect">
            <a:avLst/>
          </a:prstGeom>
          <a:solidFill>
            <a:srgbClr val="CCFF99"/>
          </a:solidFill>
          <a:ln w="19050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040835"/>
            <a:ext cx="4038600" cy="251632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609600" y="5692914"/>
            <a:ext cx="1701966" cy="584775"/>
          </a:xfrm>
          <a:prstGeom prst="rect">
            <a:avLst/>
          </a:prstGeom>
          <a:solidFill>
            <a:srgbClr val="CCFF66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শব্দ শক্তি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33800" y="5670828"/>
            <a:ext cx="2006766" cy="584775"/>
          </a:xfrm>
          <a:prstGeom prst="rect">
            <a:avLst/>
          </a:prstGeom>
          <a:solidFill>
            <a:srgbClr val="FFCCFF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তড়িৎ শক্তি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10399" y="5670828"/>
            <a:ext cx="1593109" cy="584775"/>
          </a:xfrm>
          <a:prstGeom prst="rect">
            <a:avLst/>
          </a:prstGeom>
          <a:solidFill>
            <a:srgbClr val="00FFFF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শব্দ শক্তি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Notched Right Arrow 9"/>
          <p:cNvSpPr/>
          <p:nvPr/>
        </p:nvSpPr>
        <p:spPr>
          <a:xfrm>
            <a:off x="2311566" y="5715000"/>
            <a:ext cx="1422234" cy="484632"/>
          </a:xfrm>
          <a:prstGeom prst="notchedRightArrow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Notched Right Arrow 10"/>
          <p:cNvSpPr/>
          <p:nvPr/>
        </p:nvSpPr>
        <p:spPr>
          <a:xfrm>
            <a:off x="5740566" y="5715000"/>
            <a:ext cx="1269834" cy="484632"/>
          </a:xfrm>
          <a:prstGeom prst="notchedRightArrow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932" y="536482"/>
            <a:ext cx="3675577" cy="234351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949" t="4870" r="-17949" b="10065"/>
          <a:stretch/>
        </p:blipFill>
        <p:spPr>
          <a:xfrm>
            <a:off x="609600" y="536482"/>
            <a:ext cx="4038600" cy="2343513"/>
          </a:xfrm>
          <a:prstGeom prst="rect">
            <a:avLst/>
          </a:prstGeom>
          <a:solidFill>
            <a:srgbClr val="FFE7FF"/>
          </a:solidFill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60352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609600" y="548640"/>
            <a:ext cx="7960658" cy="5775960"/>
            <a:chOff x="649942" y="548640"/>
            <a:chExt cx="7960658" cy="5775960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942" y="548640"/>
              <a:ext cx="7960658" cy="5775960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25" name="Right Arrow 24"/>
            <p:cNvSpPr/>
            <p:nvPr/>
          </p:nvSpPr>
          <p:spPr>
            <a:xfrm>
              <a:off x="7467600" y="3886200"/>
              <a:ext cx="978408" cy="484632"/>
            </a:xfrm>
            <a:prstGeom prst="rightArrow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Left Arrow 25"/>
            <p:cNvSpPr/>
            <p:nvPr/>
          </p:nvSpPr>
          <p:spPr>
            <a:xfrm>
              <a:off x="1671828" y="4495800"/>
              <a:ext cx="1071372" cy="484632"/>
            </a:xfrm>
            <a:prstGeom prst="leftArrow">
              <a:avLst/>
            </a:prstGeom>
            <a:solidFill>
              <a:srgbClr val="00B0F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760194" y="5486400"/>
            <a:ext cx="2165978" cy="584775"/>
          </a:xfrm>
          <a:prstGeom prst="rect">
            <a:avLst/>
          </a:prstGeom>
          <a:solidFill>
            <a:srgbClr val="FFCCFF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রাসায়নিক শক্তি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90395" y="5486400"/>
            <a:ext cx="1872628" cy="584775"/>
          </a:xfrm>
          <a:prstGeom prst="rect">
            <a:avLst/>
          </a:prstGeom>
          <a:solidFill>
            <a:srgbClr val="00FFFF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আলোক শক্তি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0" y="5511225"/>
            <a:ext cx="1488709" cy="584775"/>
          </a:xfrm>
          <a:prstGeom prst="rect">
            <a:avLst/>
          </a:prstGeom>
          <a:solidFill>
            <a:srgbClr val="CCFF66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তাপ শক্তি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2926171" y="5562600"/>
            <a:ext cx="1064223" cy="484632"/>
          </a:xfrm>
          <a:prstGeom prst="rightArrow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5867400" y="5562600"/>
            <a:ext cx="978408" cy="484632"/>
          </a:xfrm>
          <a:prstGeom prst="rightArrow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829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686434"/>
            <a:ext cx="7429500" cy="428400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86433"/>
            <a:ext cx="7412355" cy="441443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pSp>
        <p:nvGrpSpPr>
          <p:cNvPr id="9" name="Group 8"/>
          <p:cNvGrpSpPr/>
          <p:nvPr/>
        </p:nvGrpSpPr>
        <p:grpSpPr>
          <a:xfrm>
            <a:off x="818307" y="686434"/>
            <a:ext cx="7429500" cy="4429125"/>
            <a:chOff x="800100" y="600075"/>
            <a:chExt cx="7429500" cy="442912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100" y="600075"/>
              <a:ext cx="7429500" cy="4429125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8" name="Rectangle 7"/>
            <p:cNvSpPr/>
            <p:nvPr/>
          </p:nvSpPr>
          <p:spPr>
            <a:xfrm>
              <a:off x="808672" y="4724400"/>
              <a:ext cx="7412355" cy="290110"/>
            </a:xfrm>
            <a:prstGeom prst="rect">
              <a:avLst/>
            </a:prstGeom>
            <a:solidFill>
              <a:srgbClr val="3A6E92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849902" y="5484543"/>
            <a:ext cx="1995522" cy="58477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নিউক্লীয় শক্তি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33800" y="5484543"/>
            <a:ext cx="1598515" cy="58477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তড়িৎ শক্তি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2867194" y="5527427"/>
            <a:ext cx="838201" cy="484632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172200" y="5511225"/>
            <a:ext cx="2098629" cy="58477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যান্ত্রিক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শক্তি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5334000" y="5534614"/>
            <a:ext cx="838201" cy="484632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12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1944" y="609600"/>
            <a:ext cx="7892456" cy="707886"/>
          </a:xfrm>
          <a:prstGeom prst="rect">
            <a:avLst/>
          </a:prstGeom>
          <a:solidFill>
            <a:srgbClr val="CCFF66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দলীয় কাজ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" y="5247382"/>
            <a:ext cx="7924801" cy="1077218"/>
          </a:xfrm>
          <a:prstGeom prst="rect">
            <a:avLst/>
          </a:prstGeom>
          <a:solidFill>
            <a:srgbClr val="FFE7FF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“প্রত্যেক প্রাকৃতিক ঘটনায় শক্তির রুপান্তর ঘটে”</a:t>
            </a:r>
          </a:p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উদ্দীপকের চিত্র থেকে এর সত্যতা যাচাই কর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36588" y="1447800"/>
            <a:ext cx="7897812" cy="3670995"/>
            <a:chOff x="636588" y="1371600"/>
            <a:chExt cx="7897812" cy="3670995"/>
          </a:xfrm>
        </p:grpSpPr>
        <p:grpSp>
          <p:nvGrpSpPr>
            <p:cNvPr id="9" name="Group 8"/>
            <p:cNvGrpSpPr/>
            <p:nvPr/>
          </p:nvGrpSpPr>
          <p:grpSpPr>
            <a:xfrm>
              <a:off x="636588" y="1371600"/>
              <a:ext cx="7897812" cy="3670995"/>
              <a:chOff x="1143000" y="1500187"/>
              <a:chExt cx="6526212" cy="3670995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43000" y="1500187"/>
                <a:ext cx="6526212" cy="3670995"/>
              </a:xfrm>
              <a:prstGeom prst="rect">
                <a:avLst/>
              </a:prstGeom>
            </p:spPr>
          </p:pic>
          <p:sp>
            <p:nvSpPr>
              <p:cNvPr id="8" name="Rectangle 7"/>
              <p:cNvSpPr/>
              <p:nvPr/>
            </p:nvSpPr>
            <p:spPr>
              <a:xfrm>
                <a:off x="1143000" y="4712255"/>
                <a:ext cx="6526212" cy="445532"/>
              </a:xfrm>
              <a:prstGeom prst="rect">
                <a:avLst/>
              </a:prstGeom>
              <a:solidFill>
                <a:srgbClr val="6F6C00"/>
              </a:solidFill>
              <a:ln>
                <a:solidFill>
                  <a:srgbClr val="6F6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1371600"/>
              <a:ext cx="1190625" cy="25262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4390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368820"/>
            <a:ext cx="4114800" cy="312698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368820"/>
            <a:ext cx="3678283" cy="312698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8" name="Rectangular Callout 7"/>
          <p:cNvSpPr/>
          <p:nvPr/>
        </p:nvSpPr>
        <p:spPr>
          <a:xfrm>
            <a:off x="650174" y="4953000"/>
            <a:ext cx="4150426" cy="612648"/>
          </a:xfrm>
          <a:prstGeom prst="wedgeRectCallout">
            <a:avLst>
              <a:gd name="adj1" fmla="val -18372"/>
              <a:gd name="adj2" fmla="val 83822"/>
            </a:avLst>
          </a:prstGeom>
          <a:solidFill>
            <a:srgbClr val="CC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রাসায়নিক শক্তি</a:t>
            </a:r>
            <a:endParaRPr lang="en-US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Rectangular Callout 8"/>
          <p:cNvSpPr/>
          <p:nvPr/>
        </p:nvSpPr>
        <p:spPr>
          <a:xfrm>
            <a:off x="4953001" y="4963886"/>
            <a:ext cx="3733800" cy="612648"/>
          </a:xfrm>
          <a:prstGeom prst="wedgeRectCallout">
            <a:avLst>
              <a:gd name="adj1" fmla="val -18372"/>
              <a:gd name="adj2" fmla="val 83822"/>
            </a:avLst>
          </a:prstGeom>
          <a:solidFill>
            <a:srgbClr val="FFE7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বিভব শক্তি</a:t>
            </a:r>
            <a:endParaRPr lang="en-US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43200" y="5816025"/>
            <a:ext cx="2057400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তাপ শক্তি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53001" y="5816024"/>
            <a:ext cx="3733799" cy="584775"/>
          </a:xfrm>
          <a:prstGeom prst="rect">
            <a:avLst/>
          </a:prstGeom>
          <a:solidFill>
            <a:srgbClr val="CDF2FF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গতি শক্তি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5799" y="5816025"/>
            <a:ext cx="2057401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গতি শক্তি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5801" y="511314"/>
            <a:ext cx="7945482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মূল্যায়ন</a:t>
            </a:r>
            <a:endParaRPr lang="en-US" sz="4000" dirty="0" smtClean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Down Arrow 4"/>
          <p:cNvSpPr/>
          <p:nvPr/>
        </p:nvSpPr>
        <p:spPr>
          <a:xfrm>
            <a:off x="2539202" y="4506033"/>
            <a:ext cx="484632" cy="446967"/>
          </a:xfrm>
          <a:prstGeom prst="downArrow">
            <a:avLst/>
          </a:prstGeom>
          <a:solidFill>
            <a:srgbClr val="3A6E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/>
          <p:cNvSpPr/>
          <p:nvPr/>
        </p:nvSpPr>
        <p:spPr>
          <a:xfrm>
            <a:off x="6577585" y="4506033"/>
            <a:ext cx="484632" cy="446967"/>
          </a:xfrm>
          <a:prstGeom prst="downArrow">
            <a:avLst/>
          </a:prstGeom>
          <a:solidFill>
            <a:srgbClr val="3A6E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491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2" grpId="0" animBg="1"/>
      <p:bldP spid="5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33400"/>
            <a:ext cx="4009163" cy="289197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14" y="3531948"/>
            <a:ext cx="4009163" cy="289197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090" b="19560"/>
          <a:stretch/>
        </p:blipFill>
        <p:spPr>
          <a:xfrm flipH="1">
            <a:off x="4626793" y="533400"/>
            <a:ext cx="4005578" cy="291146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" name="Oval 3"/>
          <p:cNvSpPr/>
          <p:nvPr/>
        </p:nvSpPr>
        <p:spPr>
          <a:xfrm>
            <a:off x="3505200" y="762000"/>
            <a:ext cx="914400" cy="91440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4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?</a:t>
            </a:r>
            <a:endParaRPr lang="en-US" sz="4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3494314" y="3629147"/>
            <a:ext cx="914400" cy="91440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4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?</a:t>
            </a:r>
            <a:endParaRPr lang="en-US" sz="4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7685314" y="685800"/>
            <a:ext cx="914400" cy="91440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4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?</a:t>
            </a:r>
            <a:endParaRPr lang="en-US" sz="4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648200" y="3521062"/>
            <a:ext cx="3984171" cy="2891972"/>
          </a:xfrm>
          <a:prstGeom prst="rect">
            <a:avLst/>
          </a:prstGeom>
          <a:solidFill>
            <a:srgbClr val="CCFF9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রাসায়নিক শক্তি</a:t>
            </a:r>
            <a:endParaRPr lang="en-US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659450" y="3508362"/>
            <a:ext cx="3984171" cy="2891972"/>
          </a:xfrm>
          <a:prstGeom prst="rect">
            <a:avLst/>
          </a:prstGeom>
          <a:solidFill>
            <a:srgbClr val="CCFF9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রাসায়নিক শক্তি</a:t>
            </a:r>
          </a:p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  <a:sym typeface="Symbol"/>
              </a:rPr>
              <a:t></a:t>
            </a:r>
            <a:endParaRPr lang="bn-IN" sz="3600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IN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তাপ শক্তি</a:t>
            </a:r>
            <a:endParaRPr lang="en-US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59450" y="3521062"/>
            <a:ext cx="3984171" cy="2891972"/>
          </a:xfrm>
          <a:prstGeom prst="rect">
            <a:avLst/>
          </a:prstGeom>
          <a:solidFill>
            <a:srgbClr val="CCFF9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রাসায়নিক শক্তি</a:t>
            </a:r>
          </a:p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  <a:sym typeface="Symbol"/>
              </a:rPr>
              <a:t></a:t>
            </a:r>
            <a:endParaRPr lang="bn-IN" sz="3600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IN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যান্ত্রিক শক্তি</a:t>
            </a:r>
          </a:p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  <a:sym typeface="Symbol"/>
              </a:rPr>
              <a:t></a:t>
            </a:r>
            <a:endParaRPr lang="bn-IN" sz="3600" b="1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  <a:sym typeface="Symbol"/>
            </a:endParaRPr>
          </a:p>
          <a:p>
            <a:pPr algn="ctr"/>
            <a:r>
              <a:rPr lang="bn-IN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গতি শক্তি</a:t>
            </a:r>
            <a:endParaRPr lang="en-US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931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1" grpId="0" animBg="1"/>
      <p:bldP spid="11" grpId="1" animBg="1"/>
      <p:bldP spid="14" grpId="0" animBg="1"/>
      <p:bldP spid="14" grpId="1" animBg="1"/>
      <p:bldP spid="16" grpId="0" animBg="1"/>
      <p:bldP spid="16" grpId="1" animBg="1"/>
      <p:bldP spid="17" grpId="0" animBg="1"/>
      <p:bldP spid="17" grpId="1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2" y="660737"/>
            <a:ext cx="7467598" cy="707886"/>
          </a:xfrm>
          <a:prstGeom prst="rect">
            <a:avLst/>
          </a:prstGeom>
          <a:solidFill>
            <a:srgbClr val="CCFF66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বাড়ির কাজ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838202" y="1749564"/>
            <a:ext cx="7467598" cy="3965436"/>
            <a:chOff x="838202" y="1520964"/>
            <a:chExt cx="7467598" cy="396543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2" y="1520964"/>
              <a:ext cx="7467598" cy="3965436"/>
            </a:xfrm>
            <a:prstGeom prst="rect">
              <a:avLst/>
            </a:prstGeom>
            <a:solidFill>
              <a:srgbClr val="CCFFFF"/>
            </a:solidFill>
            <a:ln w="19050">
              <a:solidFill>
                <a:schemeClr val="tx1"/>
              </a:solidFill>
            </a:ln>
          </p:spPr>
        </p:pic>
        <p:sp>
          <p:nvSpPr>
            <p:cNvPr id="4" name="Rectangle 3"/>
            <p:cNvSpPr/>
            <p:nvPr/>
          </p:nvSpPr>
          <p:spPr>
            <a:xfrm>
              <a:off x="5105400" y="1597164"/>
              <a:ext cx="3124200" cy="3813036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105400" y="2743200"/>
              <a:ext cx="3200400" cy="954107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bn-BD" sz="2800" dirty="0" smtClean="0">
                  <a:latin typeface="NikoshBAN" pitchFamily="2" charset="0"/>
                  <a:cs typeface="NikoshBAN" pitchFamily="2" charset="0"/>
                </a:rPr>
                <a:t>উদ্দীপকের আলোকে শক্তির</a:t>
              </a:r>
              <a:r>
                <a:rPr lang="en-AU" sz="2800" dirty="0">
                  <a:latin typeface="NikoshBAN" pitchFamily="2" charset="0"/>
                  <a:cs typeface="NikoshBAN" pitchFamily="2" charset="0"/>
                </a:rPr>
                <a:t> </a:t>
              </a:r>
              <a:r>
                <a:rPr lang="bn-BD" sz="2800" dirty="0" smtClean="0">
                  <a:latin typeface="NikoshBAN" pitchFamily="2" charset="0"/>
                  <a:cs typeface="NikoshBAN" pitchFamily="2" charset="0"/>
                </a:rPr>
                <a:t>রুপান্তর বিশ্লেষণ কর</a:t>
              </a:r>
              <a:endParaRPr lang="en-US" sz="2800" dirty="0">
                <a:latin typeface="NikoshBAN" pitchFamily="2" charset="0"/>
                <a:cs typeface="NikoshBAN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8633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667000"/>
            <a:ext cx="7620000" cy="358140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sp>
        <p:nvSpPr>
          <p:cNvPr id="3" name="TextBox 2"/>
          <p:cNvSpPr txBox="1"/>
          <p:nvPr/>
        </p:nvSpPr>
        <p:spPr>
          <a:xfrm>
            <a:off x="762000" y="1719352"/>
            <a:ext cx="7620000" cy="1862048"/>
          </a:xfrm>
          <a:prstGeom prst="rect">
            <a:avLst/>
          </a:prstGeom>
          <a:solidFill>
            <a:srgbClr val="FFCCFF"/>
          </a:solidFill>
          <a:ln w="19050">
            <a:solidFill>
              <a:schemeClr val="tx1"/>
            </a:solidFill>
          </a:ln>
        </p:spPr>
        <p:txBody>
          <a:bodyPr wrap="square" rtlCol="0">
            <a:prstTxWarp prst="textFadeDown">
              <a:avLst>
                <a:gd name="adj" fmla="val 49999"/>
              </a:avLst>
            </a:prstTxWarp>
            <a:spAutoFit/>
          </a:bodyPr>
          <a:lstStyle/>
          <a:p>
            <a:pPr algn="ctr"/>
            <a:r>
              <a:rPr lang="bn-BD" sz="8000" dirty="0" smtClean="0">
                <a:latin typeface="NikoshBAN" pitchFamily="2" charset="0"/>
                <a:cs typeface="NikoshBAN" pitchFamily="2" charset="0"/>
              </a:rPr>
              <a:t>ধন্যবাদ</a:t>
            </a:r>
            <a:endParaRPr lang="en-US" sz="80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066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914400" y="762000"/>
            <a:ext cx="7162800" cy="5029200"/>
          </a:xfrm>
          <a:prstGeom prst="roundRect">
            <a:avLst>
              <a:gd name="adj" fmla="val 0"/>
            </a:avLst>
          </a:prstGeom>
          <a:blipFill dpi="0"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13800" dirty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13800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9600" dirty="0">
              <a:solidFill>
                <a:srgbClr val="FFFF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19135" y="2667000"/>
            <a:ext cx="4781865" cy="2636460"/>
          </a:xfrm>
          <a:prstGeom prst="rect">
            <a:avLst/>
          </a:prstGeom>
        </p:spPr>
        <p:txBody>
          <a:bodyPr wrap="none">
            <a:prstTxWarp prst="textSlantDown">
              <a:avLst>
                <a:gd name="adj" fmla="val 66555"/>
              </a:avLst>
            </a:prstTxWarp>
            <a:spAutoFit/>
          </a:bodyPr>
          <a:lstStyle/>
          <a:p>
            <a:pPr algn="ctr"/>
            <a:r>
              <a:rPr lang="bn-BD" sz="9600" dirty="0" smtClean="0">
                <a:solidFill>
                  <a:srgbClr val="FF00FF"/>
                </a:solidFill>
                <a:latin typeface="NikoshBAN" pitchFamily="2" charset="0"/>
                <a:cs typeface="NikoshBAN" pitchFamily="2" charset="0"/>
              </a:rPr>
              <a:t>স্বা</a:t>
            </a:r>
            <a:r>
              <a:rPr lang="bn-BD" sz="9600" dirty="0" smtClean="0">
                <a:solidFill>
                  <a:srgbClr val="0000CC"/>
                </a:solidFill>
                <a:latin typeface="NikoshBAN" pitchFamily="2" charset="0"/>
                <a:cs typeface="NikoshBAN" pitchFamily="2" charset="0"/>
              </a:rPr>
              <a:t>গ</a:t>
            </a:r>
            <a:r>
              <a:rPr lang="bn-BD" sz="9600" dirty="0" smtClean="0">
                <a:solidFill>
                  <a:srgbClr val="FF6699"/>
                </a:solidFill>
                <a:latin typeface="NikoshBAN" pitchFamily="2" charset="0"/>
                <a:cs typeface="NikoshBAN" pitchFamily="2" charset="0"/>
              </a:rPr>
              <a:t>ত</a:t>
            </a:r>
            <a:r>
              <a:rPr lang="bn-BD" sz="9600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ম</a:t>
            </a:r>
            <a:r>
              <a:rPr lang="bn-IN" sz="9600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9600" dirty="0">
              <a:solidFill>
                <a:srgbClr val="FFFF0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100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90600" y="708147"/>
            <a:ext cx="7191022" cy="5441706"/>
            <a:chOff x="959556" y="624849"/>
            <a:chExt cx="7191022" cy="5441706"/>
          </a:xfrm>
        </p:grpSpPr>
        <p:sp>
          <p:nvSpPr>
            <p:cNvPr id="7" name="TextBox 1"/>
            <p:cNvSpPr txBox="1"/>
            <p:nvPr/>
          </p:nvSpPr>
          <p:spPr>
            <a:xfrm>
              <a:off x="3352800" y="624849"/>
              <a:ext cx="2362200" cy="1336596"/>
            </a:xfrm>
            <a:prstGeom prst="rect">
              <a:avLst/>
            </a:prstGeom>
            <a:noFill/>
          </p:spPr>
          <p:txBody>
            <a:bodyPr wrap="none" numCol="1" rtlCol="0">
              <a:prstTxWarp prst="textInflateTop">
                <a:avLst/>
              </a:prstTxWarp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bn-IN" sz="40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কৃতজ্ঞতা স্বীকার </a:t>
              </a:r>
              <a:endParaRPr lang="en-US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endParaRPr>
            </a:p>
          </p:txBody>
        </p:sp>
        <p:sp>
          <p:nvSpPr>
            <p:cNvPr id="8" name="TextBox 2"/>
            <p:cNvSpPr txBox="1"/>
            <p:nvPr/>
          </p:nvSpPr>
          <p:spPr>
            <a:xfrm>
              <a:off x="959556" y="3537115"/>
              <a:ext cx="7191022" cy="954107"/>
            </a:xfrm>
            <a:prstGeom prst="rect">
              <a:avLst/>
            </a:prstGeom>
            <a:solidFill>
              <a:srgbClr val="FFFF66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bn-IN" sz="2800" dirty="0" smtClean="0">
                  <a:solidFill>
                    <a:srgbClr val="005426"/>
                  </a:solidFill>
                  <a:latin typeface="NikoshBAN" pitchFamily="2" charset="0"/>
                  <a:cs typeface="NikoshBAN" pitchFamily="2" charset="0"/>
                </a:rPr>
                <a:t>এবং কন্টেন্ট সম্পাদক হিসেবে যাঁদের নির্দেশনা, পরামর্শ ও তত্ত্বাবধানে এই মডেল কন্টেন্ট সমৃদ্ধ হয়েছে তিনি হলেন-  </a:t>
              </a:r>
              <a:endParaRPr lang="en-US" sz="2800" dirty="0">
                <a:solidFill>
                  <a:srgbClr val="005426"/>
                </a:solidFill>
                <a:latin typeface="NikoshBAN" pitchFamily="2" charset="0"/>
                <a:cs typeface="NikoshBAN" pitchFamily="2" charset="0"/>
              </a:endParaRPr>
            </a:p>
          </p:txBody>
        </p:sp>
        <p:sp>
          <p:nvSpPr>
            <p:cNvPr id="9" name="TextBox 3"/>
            <p:cNvSpPr txBox="1"/>
            <p:nvPr/>
          </p:nvSpPr>
          <p:spPr>
            <a:xfrm>
              <a:off x="1035756" y="4681560"/>
              <a:ext cx="7010400" cy="954107"/>
            </a:xfrm>
            <a:prstGeom prst="rect">
              <a:avLst/>
            </a:prstGeom>
            <a:solidFill>
              <a:srgbClr val="66CCFF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bn-IN" sz="2800" dirty="0">
                  <a:latin typeface="NikoshBAN" pitchFamily="2" charset="0"/>
                  <a:cs typeface="NikoshBAN" pitchFamily="2" charset="0"/>
                </a:rPr>
                <a:t>জনাব মোঃ সামসুদ্দিন আহমেদ, </a:t>
              </a:r>
              <a:r>
                <a:rPr lang="bn-IN" sz="2800" dirty="0" smtClean="0">
                  <a:latin typeface="NikoshBAN" pitchFamily="2" charset="0"/>
                  <a:cs typeface="NikoshBAN" pitchFamily="2" charset="0"/>
                </a:rPr>
                <a:t>শিক্ষক প্রশিক্ষক,</a:t>
              </a:r>
            </a:p>
            <a:p>
              <a:pPr algn="ctr"/>
              <a:r>
                <a:rPr lang="bn-IN" sz="2800" dirty="0" smtClean="0">
                  <a:latin typeface="NikoshBAN" pitchFamily="2" charset="0"/>
                  <a:cs typeface="NikoshBAN" pitchFamily="2" charset="0"/>
                </a:rPr>
                <a:t> </a:t>
              </a:r>
              <a:r>
                <a:rPr lang="bn-IN" sz="2800" dirty="0">
                  <a:latin typeface="NikoshBAN" pitchFamily="2" charset="0"/>
                  <a:cs typeface="NikoshBAN" pitchFamily="2" charset="0"/>
                </a:rPr>
                <a:t>টিটিসি, </a:t>
              </a:r>
              <a:r>
                <a:rPr lang="bn-IN" sz="2800" dirty="0" smtClean="0">
                  <a:latin typeface="NikoshBAN" pitchFamily="2" charset="0"/>
                  <a:cs typeface="NikoshBAN" pitchFamily="2" charset="0"/>
                </a:rPr>
                <a:t>কুমিল্লা</a:t>
              </a:r>
              <a:endParaRPr lang="bn-IN" sz="2800" dirty="0">
                <a:latin typeface="NikoshBAN" pitchFamily="2" charset="0"/>
                <a:cs typeface="NikoshBAN" pitchFamily="2" charset="0"/>
              </a:endParaRPr>
            </a:p>
          </p:txBody>
        </p:sp>
        <p:sp>
          <p:nvSpPr>
            <p:cNvPr id="10" name="TextBox 4"/>
            <p:cNvSpPr txBox="1"/>
            <p:nvPr/>
          </p:nvSpPr>
          <p:spPr>
            <a:xfrm>
              <a:off x="959556" y="2241715"/>
              <a:ext cx="7191022" cy="1015663"/>
            </a:xfrm>
            <a:prstGeom prst="rect">
              <a:avLst/>
            </a:prstGeom>
            <a:solidFill>
              <a:srgbClr val="CCFF99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bn-IN" sz="3200" dirty="0" smtClean="0">
                  <a:solidFill>
                    <a:srgbClr val="003399"/>
                  </a:solidFill>
                  <a:latin typeface="NikoshBAN" pitchFamily="2" charset="0"/>
                  <a:cs typeface="NikoshBAN" pitchFamily="2" charset="0"/>
                </a:rPr>
                <a:t>শিক্ষা মন্ত্রণালয়, </a:t>
              </a:r>
              <a:r>
                <a:rPr lang="bn-IN" sz="2800" dirty="0" smtClean="0">
                  <a:solidFill>
                    <a:srgbClr val="003399"/>
                  </a:solidFill>
                  <a:latin typeface="NikoshBAN" pitchFamily="2" charset="0"/>
                  <a:cs typeface="NikoshBAN" pitchFamily="2" charset="0"/>
                </a:rPr>
                <a:t>মাউশি, এনসিটিবি ও এটুআই-এর সংশ্লিষ্ট কর্মকর্তাবৃন্দ </a:t>
              </a:r>
              <a:endParaRPr lang="en-US" sz="3200" dirty="0">
                <a:solidFill>
                  <a:srgbClr val="003399"/>
                </a:solidFill>
                <a:latin typeface="NikoshBAN" pitchFamily="2" charset="0"/>
                <a:cs typeface="NikoshBAN" pitchFamily="2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9556" y="624849"/>
              <a:ext cx="7191022" cy="54417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63169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685800" y="569723"/>
            <a:ext cx="7772400" cy="5754878"/>
            <a:chOff x="685800" y="569723"/>
            <a:chExt cx="7772400" cy="5754878"/>
          </a:xfrm>
          <a:solidFill>
            <a:srgbClr val="F7EFFF"/>
          </a:solidFill>
        </p:grpSpPr>
        <p:sp>
          <p:nvSpPr>
            <p:cNvPr id="12" name="Flowchart: Process 11"/>
            <p:cNvSpPr/>
            <p:nvPr/>
          </p:nvSpPr>
          <p:spPr>
            <a:xfrm>
              <a:off x="685800" y="569723"/>
              <a:ext cx="7772400" cy="5754878"/>
            </a:xfrm>
            <a:prstGeom prst="flowChartProcess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n-IN" sz="3200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দেবদাস কর্মকার</a:t>
              </a:r>
            </a:p>
            <a:p>
              <a:pPr algn="ctr"/>
              <a:r>
                <a:rPr lang="bn-IN" sz="3200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সিনিয়র সহকারী শিক্ষক</a:t>
              </a:r>
            </a:p>
            <a:p>
              <a:pPr algn="ctr"/>
              <a:r>
                <a:rPr lang="bn-IN" sz="3200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নিউ মডেল বহুমুখী উচ্চ বিদ্যালয়</a:t>
              </a:r>
            </a:p>
            <a:p>
              <a:pPr algn="ctr"/>
              <a:r>
                <a:rPr lang="bn-IN" sz="3200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রাসেল স্কয়ার, শুক্রাবাদ,</a:t>
              </a:r>
            </a:p>
            <a:p>
              <a:pPr algn="ctr"/>
              <a:r>
                <a:rPr lang="bn-IN" sz="3200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 শেরেবাংলা নগর, ঢাকা – ১২০৭</a:t>
              </a:r>
            </a:p>
            <a:p>
              <a:pPr algn="ctr"/>
              <a:r>
                <a:rPr lang="bn-IN" sz="3200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মোবাইল</a:t>
              </a:r>
              <a:r>
                <a:rPr lang="en-US" sz="3200" dirty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:</a:t>
              </a:r>
              <a:r>
                <a:rPr lang="bn-IN" sz="3200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 ০ ১ ৭ ১ ৫ ০ ১ ৬ ১ ৫ ৬</a:t>
              </a:r>
              <a:endParaRPr lang="en-US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  <a:p>
              <a:pPr algn="ctr"/>
              <a:r>
                <a:rPr lang="bn-IN" sz="3200" dirty="0" smtClean="0">
                  <a:solidFill>
                    <a:srgbClr val="0000CC"/>
                  </a:solidFill>
                  <a:latin typeface="NikoshBAN" pitchFamily="2" charset="0"/>
                  <a:cs typeface="NikoshBAN" pitchFamily="2" charset="0"/>
                </a:rPr>
                <a:t>পাঠ পরিকল্পনা</a:t>
              </a:r>
              <a:r>
                <a:rPr lang="en-US" sz="3200" dirty="0">
                  <a:solidFill>
                    <a:srgbClr val="0000CC"/>
                  </a:solidFill>
                  <a:latin typeface="NikoshBAN" pitchFamily="2" charset="0"/>
                  <a:cs typeface="NikoshBAN" pitchFamily="2" charset="0"/>
                </a:rPr>
                <a:t>:</a:t>
              </a:r>
              <a:r>
                <a:rPr lang="bn-IN" sz="3200" dirty="0" smtClean="0">
                  <a:solidFill>
                    <a:srgbClr val="0000CC"/>
                  </a:solidFill>
                  <a:latin typeface="NikoshBAN" pitchFamily="2" charset="0"/>
                  <a:cs typeface="NikoshBAN" pitchFamily="2" charset="0"/>
                </a:rPr>
                <a:t> শ্রেণীর কাজ</a:t>
              </a:r>
            </a:p>
            <a:p>
              <a:pPr algn="ctr"/>
              <a:r>
                <a:rPr lang="bn-IN" sz="3200" dirty="0" smtClean="0">
                  <a:solidFill>
                    <a:srgbClr val="0000CC"/>
                  </a:solidFill>
                  <a:latin typeface="NikoshBAN" pitchFamily="2" charset="0"/>
                  <a:cs typeface="NikoshBAN" pitchFamily="2" charset="0"/>
                </a:rPr>
                <a:t>শ্রেণিঃ নবম   </a:t>
              </a:r>
              <a:r>
                <a:rPr lang="en-US" sz="3200" dirty="0" smtClean="0">
                  <a:solidFill>
                    <a:srgbClr val="0000CC"/>
                  </a:solidFill>
                  <a:latin typeface="NikoshBAN" pitchFamily="2" charset="0"/>
                  <a:cs typeface="NikoshBAN" pitchFamily="2" charset="0"/>
                  <a:sym typeface="Symbol"/>
                </a:rPr>
                <a:t></a:t>
              </a:r>
              <a:r>
                <a:rPr lang="bn-IN" sz="3200" dirty="0" smtClean="0">
                  <a:solidFill>
                    <a:srgbClr val="0000CC"/>
                  </a:solidFill>
                  <a:latin typeface="NikoshBAN" pitchFamily="2" charset="0"/>
                  <a:cs typeface="NikoshBAN" pitchFamily="2" charset="0"/>
                </a:rPr>
                <a:t>   বিষয়</a:t>
              </a:r>
              <a:r>
                <a:rPr lang="en-US" sz="3200" dirty="0">
                  <a:solidFill>
                    <a:srgbClr val="0000CC"/>
                  </a:solidFill>
                  <a:latin typeface="NikoshBAN" pitchFamily="2" charset="0"/>
                  <a:cs typeface="NikoshBAN" pitchFamily="2" charset="0"/>
                </a:rPr>
                <a:t>:</a:t>
              </a:r>
              <a:r>
                <a:rPr lang="bn-IN" sz="3200" dirty="0" smtClean="0">
                  <a:solidFill>
                    <a:srgbClr val="0000CC"/>
                  </a:solidFill>
                  <a:latin typeface="NikoshBAN" pitchFamily="2" charset="0"/>
                  <a:cs typeface="NikoshBAN" pitchFamily="2" charset="0"/>
                </a:rPr>
                <a:t> পদার্থ বিজ্ঞান</a:t>
              </a:r>
            </a:p>
            <a:p>
              <a:pPr algn="ctr"/>
              <a:r>
                <a:rPr lang="bn-IN" sz="3200" dirty="0" smtClean="0">
                  <a:solidFill>
                    <a:srgbClr val="0000CC"/>
                  </a:solidFill>
                  <a:latin typeface="NikoshBAN" pitchFamily="2" charset="0"/>
                  <a:cs typeface="NikoshBAN" pitchFamily="2" charset="0"/>
                </a:rPr>
                <a:t>অধ্যায়</a:t>
              </a:r>
              <a:r>
                <a:rPr lang="en-US" sz="3200" dirty="0">
                  <a:solidFill>
                    <a:srgbClr val="0000CC"/>
                  </a:solidFill>
                  <a:latin typeface="NikoshBAN" pitchFamily="2" charset="0"/>
                  <a:cs typeface="NikoshBAN" pitchFamily="2" charset="0"/>
                </a:rPr>
                <a:t>:</a:t>
              </a:r>
              <a:r>
                <a:rPr lang="bn-IN" sz="3200" dirty="0" smtClean="0">
                  <a:solidFill>
                    <a:srgbClr val="0000CC"/>
                  </a:solidFill>
                  <a:latin typeface="NikoshBAN" pitchFamily="2" charset="0"/>
                  <a:cs typeface="NikoshBAN" pitchFamily="2" charset="0"/>
                </a:rPr>
                <a:t> চতুর্থ(কাজ, ক্ষমতা ও শক্তি) </a:t>
              </a:r>
            </a:p>
            <a:p>
              <a:pPr algn="ctr"/>
              <a:r>
                <a:rPr lang="bn-IN" sz="3200" dirty="0" smtClean="0">
                  <a:solidFill>
                    <a:srgbClr val="0000CC"/>
                  </a:solidFill>
                  <a:latin typeface="NikoshBAN" pitchFamily="2" charset="0"/>
                  <a:cs typeface="NikoshBAN" pitchFamily="2" charset="0"/>
                  <a:sym typeface="Symbol"/>
                </a:rPr>
                <a:t>বিষয়বস্তু</a:t>
              </a:r>
              <a:r>
                <a:rPr lang="en-US" sz="3200" dirty="0">
                  <a:solidFill>
                    <a:srgbClr val="0000CC"/>
                  </a:solidFill>
                  <a:latin typeface="NikoshBAN" pitchFamily="2" charset="0"/>
                  <a:cs typeface="NikoshBAN" pitchFamily="2" charset="0"/>
                  <a:sym typeface="Symbol"/>
                </a:rPr>
                <a:t>:</a:t>
              </a:r>
              <a:r>
                <a:rPr lang="bn-IN" sz="3200" dirty="0" smtClean="0">
                  <a:solidFill>
                    <a:srgbClr val="0000CC"/>
                  </a:solidFill>
                  <a:latin typeface="NikoshBAN" pitchFamily="2" charset="0"/>
                  <a:cs typeface="NikoshBAN" pitchFamily="2" charset="0"/>
                  <a:sym typeface="Symbol"/>
                </a:rPr>
                <a:t> শক্তির রুপান্তর</a:t>
              </a:r>
            </a:p>
            <a:p>
              <a:pPr algn="ctr"/>
              <a:r>
                <a:rPr lang="bn-IN" sz="3200" dirty="0" smtClean="0">
                  <a:solidFill>
                    <a:srgbClr val="0000CC"/>
                  </a:solidFill>
                  <a:latin typeface="NikoshBAN" pitchFamily="2" charset="0"/>
                  <a:cs typeface="NikoshBAN" pitchFamily="2" charset="0"/>
                  <a:sym typeface="Symbol"/>
                </a:rPr>
                <a:t>সময়</a:t>
              </a:r>
              <a:r>
                <a:rPr lang="en-US" sz="3200" dirty="0">
                  <a:solidFill>
                    <a:srgbClr val="0000CC"/>
                  </a:solidFill>
                  <a:latin typeface="NikoshBAN" pitchFamily="2" charset="0"/>
                  <a:cs typeface="NikoshBAN" pitchFamily="2" charset="0"/>
                  <a:sym typeface="Symbol"/>
                </a:rPr>
                <a:t>:</a:t>
              </a:r>
              <a:r>
                <a:rPr lang="bn-IN" sz="3200" dirty="0" smtClean="0">
                  <a:solidFill>
                    <a:srgbClr val="0000CC"/>
                  </a:solidFill>
                  <a:latin typeface="NikoshBAN" pitchFamily="2" charset="0"/>
                  <a:cs typeface="NikoshBAN" pitchFamily="2" charset="0"/>
                  <a:sym typeface="Symbol"/>
                </a:rPr>
                <a:t> ৪৫ মিনিট</a:t>
              </a:r>
              <a:r>
                <a:rPr lang="bn-IN" sz="3200" dirty="0">
                  <a:solidFill>
                    <a:srgbClr val="0000CC"/>
                  </a:solidFill>
                  <a:latin typeface="NikoshBAN" pitchFamily="2" charset="0"/>
                  <a:cs typeface="NikoshBAN" pitchFamily="2" charset="0"/>
                  <a:sym typeface="Symbol"/>
                </a:rPr>
                <a:t> </a:t>
              </a:r>
              <a:r>
                <a:rPr lang="bn-IN" sz="3200" dirty="0" smtClean="0">
                  <a:solidFill>
                    <a:srgbClr val="0000CC"/>
                  </a:solidFill>
                  <a:latin typeface="NikoshBAN" pitchFamily="2" charset="0"/>
                  <a:cs typeface="NikoshBAN" pitchFamily="2" charset="0"/>
                  <a:sym typeface="Symbol"/>
                </a:rPr>
                <a:t>  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319" b="8482"/>
            <a:stretch/>
          </p:blipFill>
          <p:spPr>
            <a:xfrm>
              <a:off x="816428" y="656808"/>
              <a:ext cx="1317172" cy="1324392"/>
            </a:xfrm>
            <a:prstGeom prst="ellipse">
              <a:avLst/>
            </a:prstGeom>
            <a:grpFill/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347704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94360" y="5486400"/>
            <a:ext cx="7924800" cy="584775"/>
          </a:xfrm>
          <a:prstGeom prst="rect">
            <a:avLst/>
          </a:prstGeom>
          <a:solidFill>
            <a:srgbClr val="FFE7FF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হাতলে বল প্রয়োগ করে নলকূপের পানি তোলা হচ্ছে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852779"/>
            <a:ext cx="3962400" cy="3338221"/>
          </a:xfrm>
          <a:prstGeom prst="rect">
            <a:avLst/>
          </a:prstGeom>
          <a:solidFill>
            <a:srgbClr val="E1FFFF"/>
          </a:solidFill>
          <a:ln w="28575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" y="852779"/>
            <a:ext cx="3962400" cy="3338221"/>
          </a:xfrm>
          <a:prstGeom prst="rect">
            <a:avLst/>
          </a:prstGeom>
          <a:solidFill>
            <a:srgbClr val="E1FFFF"/>
          </a:solidFill>
          <a:ln w="28575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94360" y="4546312"/>
            <a:ext cx="7924800" cy="584775"/>
          </a:xfrm>
          <a:prstGeom prst="rect">
            <a:avLst/>
          </a:prstGeom>
          <a:solidFill>
            <a:srgbClr val="E8FFD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হাতলে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কী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প্রয়োগ করে নলকূপের পানি তোলা হচ্ছে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6768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600200"/>
            <a:ext cx="3429000" cy="3810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600200"/>
            <a:ext cx="4419600" cy="3810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609600" y="5616714"/>
            <a:ext cx="3429000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বলটি গতিশীল হয়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91000" y="5638800"/>
            <a:ext cx="4419600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যন্ত্রটি কাজ করছে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9600" y="602159"/>
            <a:ext cx="8001000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4000" dirty="0" smtClean="0">
                <a:latin typeface="NikoshBAN" pitchFamily="2" charset="0"/>
                <a:cs typeface="NikoshBAN" pitchFamily="2" charset="0"/>
              </a:rPr>
              <a:t> শক্তির রূপান্তর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7303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20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660737"/>
            <a:ext cx="7696200" cy="5632311"/>
          </a:xfrm>
          <a:prstGeom prst="rect">
            <a:avLst/>
          </a:prstGeom>
          <a:solidFill>
            <a:srgbClr val="E1FFFF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800" dirty="0" smtClean="0"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শিখনফল</a:t>
            </a:r>
            <a:endParaRPr lang="en-US" sz="4000" dirty="0" smtClean="0">
              <a:latin typeface="NikoshBAN" pitchFamily="2" charset="0"/>
              <a:cs typeface="NikoshBAN" pitchFamily="2" charset="0"/>
            </a:endParaRPr>
          </a:p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এই পাঠ শেষে শিক্ষার্থীরা--</a:t>
            </a:r>
            <a:endParaRPr lang="bn-BD" sz="3200" dirty="0" smtClean="0">
              <a:latin typeface="NikoshBAN" pitchFamily="2" charset="0"/>
              <a:cs typeface="NikoshBAN" pitchFamily="2" charset="0"/>
            </a:endParaRPr>
          </a:p>
          <a:p>
            <a:r>
              <a:rPr lang="bn-BD" sz="4000" dirty="0">
                <a:latin typeface="NikoshBAN" pitchFamily="2" charset="0"/>
                <a:cs typeface="NikoshBAN" pitchFamily="2" charset="0"/>
              </a:rPr>
              <a:t>  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১।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শক্তির বিভিন্ন রুপের নাম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উল্লেখ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করতে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পারবে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;</a:t>
            </a:r>
            <a:endParaRPr lang="bn-BD" sz="3200" dirty="0" smtClean="0">
              <a:latin typeface="NikoshBAN" pitchFamily="2" charset="0"/>
              <a:cs typeface="NikoshBAN" pitchFamily="2" charset="0"/>
            </a:endParaRPr>
          </a:p>
          <a:p>
            <a:endParaRPr lang="bn-BD" sz="2000" dirty="0" smtClean="0">
              <a:latin typeface="NikoshBAN" pitchFamily="2" charset="0"/>
              <a:cs typeface="NikoshBAN" pitchFamily="2" charset="0"/>
            </a:endParaRPr>
          </a:p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 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২।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উৎসে শক্তির রুপান্তর ব্যাখ্যা করতে পারবে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;</a:t>
            </a:r>
            <a:endParaRPr lang="bn-BD" sz="3200" dirty="0" smtClean="0">
              <a:latin typeface="NikoshBAN" pitchFamily="2" charset="0"/>
              <a:cs typeface="NikoshBAN" pitchFamily="2" charset="0"/>
            </a:endParaRPr>
          </a:p>
          <a:p>
            <a:endParaRPr lang="bn-BD" sz="2000" dirty="0" smtClean="0">
              <a:latin typeface="NikoshBAN" pitchFamily="2" charset="0"/>
              <a:cs typeface="NikoshBAN" pitchFamily="2" charset="0"/>
            </a:endParaRPr>
          </a:p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 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৩।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শক্তির রুপান্তর ও শক্তির নিত্যতার মধ্যে সম্পর্ক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নির্ণয়</a:t>
            </a:r>
            <a:endParaRPr lang="bn-BD" sz="3200" dirty="0" smtClean="0">
              <a:latin typeface="NikoshBAN" pitchFamily="2" charset="0"/>
              <a:cs typeface="NikoshBAN" pitchFamily="2" charset="0"/>
            </a:endParaRPr>
          </a:p>
          <a:p>
            <a:r>
              <a:rPr lang="bn-BD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     করতে পারবে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;</a:t>
            </a:r>
            <a:endParaRPr lang="bn-BD" sz="3200" dirty="0" smtClean="0">
              <a:latin typeface="NikoshBAN" pitchFamily="2" charset="0"/>
              <a:cs typeface="NikoshBAN" pitchFamily="2" charset="0"/>
            </a:endParaRPr>
          </a:p>
          <a:p>
            <a:endParaRPr lang="bn-BD" sz="2000" dirty="0" smtClean="0">
              <a:latin typeface="NikoshBAN" pitchFamily="2" charset="0"/>
              <a:cs typeface="NikoshBAN" pitchFamily="2" charset="0"/>
            </a:endParaRPr>
          </a:p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 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৪।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শক্তির রুপান্তর ও এর ব্যবহার বিশ্লেষণ করতে পারবে</a:t>
            </a:r>
            <a:r>
              <a:rPr lang="bn-IN" sz="3200" dirty="0">
                <a:latin typeface="NikoshBAN" pitchFamily="2" charset="0"/>
                <a:cs typeface="NikoshBAN" pitchFamily="2" charset="0"/>
              </a:rPr>
              <a:t>।</a:t>
            </a:r>
            <a:endParaRPr lang="bn-BD" sz="3200" dirty="0" smtClean="0">
              <a:latin typeface="NikoshBAN" pitchFamily="2" charset="0"/>
              <a:cs typeface="NikoshBAN" pitchFamily="2" charset="0"/>
            </a:endParaRPr>
          </a:p>
          <a:p>
            <a:endParaRPr lang="en-US" sz="3200" dirty="0">
              <a:solidFill>
                <a:srgbClr val="FF00FF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920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45105" y="5616714"/>
            <a:ext cx="1675210" cy="584775"/>
          </a:xfrm>
          <a:prstGeom prst="rect">
            <a:avLst/>
          </a:prstGeom>
          <a:solidFill>
            <a:srgbClr val="E1FFFF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বিভব শক্তি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67000" y="5616714"/>
            <a:ext cx="1426950" cy="584775"/>
          </a:xfrm>
          <a:prstGeom prst="rect">
            <a:avLst/>
          </a:prstGeom>
          <a:solidFill>
            <a:srgbClr val="FFE7FF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গতি শক্তি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84173" y="5616714"/>
            <a:ext cx="1795591" cy="584775"/>
          </a:xfrm>
          <a:prstGeom prst="rect">
            <a:avLst/>
          </a:prstGeom>
          <a:solidFill>
            <a:srgbClr val="E1FFFF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তড়িৎ শক্তি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2209800" y="5728341"/>
            <a:ext cx="413004" cy="367659"/>
          </a:xfrm>
          <a:prstGeom prst="rightArrow">
            <a:avLst>
              <a:gd name="adj1" fmla="val 38156"/>
              <a:gd name="adj2" fmla="val 50000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4114800" y="5725271"/>
            <a:ext cx="359499" cy="367659"/>
          </a:xfrm>
          <a:prstGeom prst="rightArrow">
            <a:avLst>
              <a:gd name="adj1" fmla="val 38156"/>
              <a:gd name="adj2" fmla="val 50000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04" y="609600"/>
            <a:ext cx="7989296" cy="48768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6659776" y="5616714"/>
            <a:ext cx="1874624" cy="584775"/>
          </a:xfrm>
          <a:prstGeom prst="rect">
            <a:avLst/>
          </a:prstGeom>
          <a:solidFill>
            <a:srgbClr val="F7EFFF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আলোক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শক্তি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6290403" y="5725271"/>
            <a:ext cx="359499" cy="367659"/>
          </a:xfrm>
          <a:prstGeom prst="rightArrow">
            <a:avLst>
              <a:gd name="adj1" fmla="val 38156"/>
              <a:gd name="adj2" fmla="val 50000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606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0" grpId="0" animBg="1"/>
      <p:bldP spid="14" grpId="0" animBg="1"/>
      <p:bldP spid="8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38200" y="5105400"/>
            <a:ext cx="1752600" cy="584775"/>
          </a:xfrm>
          <a:prstGeom prst="rect">
            <a:avLst/>
          </a:prstGeom>
          <a:solidFill>
            <a:srgbClr val="CCFF99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তাপ শক্তি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91148" y="5152311"/>
            <a:ext cx="1887055" cy="584775"/>
          </a:xfrm>
          <a:prstGeom prst="rect">
            <a:avLst/>
          </a:prstGeom>
          <a:solidFill>
            <a:srgbClr val="FFCCFF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যান্ত্রিক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শক্তি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2590800" y="5174397"/>
            <a:ext cx="1068691" cy="484632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5578203" y="5174397"/>
            <a:ext cx="1051197" cy="484632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629400" y="5152311"/>
            <a:ext cx="1828799" cy="584775"/>
          </a:xfrm>
          <a:prstGeom prst="rect">
            <a:avLst/>
          </a:prstGeom>
          <a:solidFill>
            <a:srgbClr val="E1FFFF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গতি শক্তি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75" y="914400"/>
            <a:ext cx="7772400" cy="3200400"/>
          </a:xfrm>
          <a:prstGeom prst="rect">
            <a:avLst/>
          </a:prstGeom>
          <a:ln w="19050">
            <a:noFill/>
          </a:ln>
        </p:spPr>
      </p:pic>
    </p:spTree>
    <p:extLst>
      <p:ext uri="{BB962C8B-B14F-4D97-AF65-F5344CB8AC3E}">
        <p14:creationId xmlns:p14="http://schemas.microsoft.com/office/powerpoint/2010/main" val="1097134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DFCFC"/>
              </a:clrFrom>
              <a:clrTo>
                <a:srgbClr val="FD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29" y="937870"/>
            <a:ext cx="3867150" cy="3329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69686" y="5282625"/>
            <a:ext cx="2630714" cy="584775"/>
          </a:xfrm>
          <a:prstGeom prst="rect">
            <a:avLst/>
          </a:prstGeom>
          <a:solidFill>
            <a:srgbClr val="E8FFD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তড়িৎ শক্তি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01028" y="5249968"/>
            <a:ext cx="2733372" cy="584775"/>
          </a:xfrm>
          <a:prstGeom prst="rect">
            <a:avLst/>
          </a:prstGeom>
          <a:solidFill>
            <a:srgbClr val="F7EFFF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যান্ত্রিক শক্তি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3200400" y="5322470"/>
            <a:ext cx="2600628" cy="484632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grpSp>
        <p:nvGrpSpPr>
          <p:cNvPr id="1032" name="Group 1031"/>
          <p:cNvGrpSpPr/>
          <p:nvPr/>
        </p:nvGrpSpPr>
        <p:grpSpPr>
          <a:xfrm>
            <a:off x="624478" y="956921"/>
            <a:ext cx="3810000" cy="3310279"/>
            <a:chOff x="624478" y="923241"/>
            <a:chExt cx="3810000" cy="331027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478" y="923241"/>
              <a:ext cx="3810000" cy="3310279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sp>
          <p:nvSpPr>
            <p:cNvPr id="12" name="Rectangle 11"/>
            <p:cNvSpPr/>
            <p:nvPr/>
          </p:nvSpPr>
          <p:spPr>
            <a:xfrm>
              <a:off x="730472" y="4081121"/>
              <a:ext cx="3680145" cy="141304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0" name="Straight Connector 19"/>
          <p:cNvCxnSpPr/>
          <p:nvPr/>
        </p:nvCxnSpPr>
        <p:spPr>
          <a:xfrm flipH="1" flipV="1">
            <a:off x="4029617" y="1505841"/>
            <a:ext cx="15238" cy="19050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4419600" y="956920"/>
            <a:ext cx="4114802" cy="3310279"/>
            <a:chOff x="4419600" y="956920"/>
            <a:chExt cx="4114802" cy="3310279"/>
          </a:xfrm>
        </p:grpSpPr>
        <p:grpSp>
          <p:nvGrpSpPr>
            <p:cNvPr id="4" name="Group 3"/>
            <p:cNvGrpSpPr/>
            <p:nvPr/>
          </p:nvGrpSpPr>
          <p:grpSpPr>
            <a:xfrm>
              <a:off x="4419600" y="956920"/>
              <a:ext cx="4114802" cy="3310279"/>
              <a:chOff x="4488180" y="2066557"/>
              <a:chExt cx="4114802" cy="2657843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88180" y="2066557"/>
                <a:ext cx="4114802" cy="2657843"/>
              </a:xfrm>
              <a:prstGeom prst="rect">
                <a:avLst/>
              </a:prstGeom>
              <a:ln w="28575">
                <a:solidFill>
                  <a:schemeClr val="tx1"/>
                </a:solidFill>
              </a:ln>
            </p:spPr>
          </p:pic>
          <p:sp>
            <p:nvSpPr>
              <p:cNvPr id="2" name="Rectangle 1"/>
              <p:cNvSpPr/>
              <p:nvPr/>
            </p:nvSpPr>
            <p:spPr>
              <a:xfrm>
                <a:off x="4503058" y="2066557"/>
                <a:ext cx="1592942" cy="265784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NikoshBAN" pitchFamily="2" charset="0"/>
                  <a:cs typeface="NikoshBAN" pitchFamily="2" charset="0"/>
                </a:endParaRPr>
              </a:p>
            </p:txBody>
          </p:sp>
          <p:sp>
            <p:nvSpPr>
              <p:cNvPr id="3" name="Rectangle 2"/>
              <p:cNvSpPr/>
              <p:nvPr/>
            </p:nvSpPr>
            <p:spPr>
              <a:xfrm>
                <a:off x="6073140" y="4495800"/>
                <a:ext cx="2529842" cy="228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Minus 15"/>
            <p:cNvSpPr/>
            <p:nvPr/>
          </p:nvSpPr>
          <p:spPr>
            <a:xfrm>
              <a:off x="5715000" y="2953641"/>
              <a:ext cx="1268549" cy="914400"/>
            </a:xfrm>
            <a:prstGeom prst="mathMinus">
              <a:avLst>
                <a:gd name="adj1" fmla="val 16377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8" name="Straight Connector 17"/>
          <p:cNvCxnSpPr/>
          <p:nvPr/>
        </p:nvCxnSpPr>
        <p:spPr>
          <a:xfrm>
            <a:off x="4419598" y="3159381"/>
            <a:ext cx="2514602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 flipV="1">
            <a:off x="3053535" y="1524000"/>
            <a:ext cx="1025614" cy="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029617" y="3410841"/>
            <a:ext cx="282838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4410617" y="1277241"/>
            <a:ext cx="14878" cy="192308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3155776" y="1277241"/>
            <a:ext cx="1300314" cy="21771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0004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spec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2410</TotalTime>
  <Words>755</Words>
  <Application>Microsoft Office PowerPoint</Application>
  <PresentationFormat>On-screen Show (4:3)</PresentationFormat>
  <Paragraphs>127</Paragraphs>
  <Slides>20</Slides>
  <Notes>18</Notes>
  <HiddenSlides>3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Calibri</vt:lpstr>
      <vt:lpstr>NikoshBAN</vt:lpstr>
      <vt:lpstr>Symbol</vt:lpstr>
      <vt:lpstr>Times New Roman</vt:lpstr>
      <vt:lpstr>Verdana</vt:lpstr>
      <vt:lpstr>Vrinda</vt:lpstr>
      <vt:lpstr>Wingdings 2</vt:lpstr>
      <vt:lpstr>Aspect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Debdas</dc:creator>
  <cp:lastModifiedBy>D karmoker</cp:lastModifiedBy>
  <cp:revision>272</cp:revision>
  <dcterms:created xsi:type="dcterms:W3CDTF">2006-08-16T00:00:00Z</dcterms:created>
  <dcterms:modified xsi:type="dcterms:W3CDTF">2016-08-06T12:46:07Z</dcterms:modified>
</cp:coreProperties>
</file>